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08" r:id="rId2"/>
    <p:sldId id="350" r:id="rId3"/>
    <p:sldId id="366" r:id="rId4"/>
    <p:sldId id="370" r:id="rId5"/>
    <p:sldId id="373" r:id="rId6"/>
    <p:sldId id="365" r:id="rId7"/>
    <p:sldId id="371" r:id="rId8"/>
    <p:sldId id="367" r:id="rId9"/>
    <p:sldId id="368" r:id="rId10"/>
    <p:sldId id="3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1414"/>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94" autoAdjust="0"/>
    <p:restoredTop sz="90791" autoAdjust="0"/>
  </p:normalViewPr>
  <p:slideViewPr>
    <p:cSldViewPr>
      <p:cViewPr>
        <p:scale>
          <a:sx n="75" d="100"/>
          <a:sy n="75" d="100"/>
        </p:scale>
        <p:origin x="-1860" y="-270"/>
      </p:cViewPr>
      <p:guideLst>
        <p:guide orient="horz" pos="2160"/>
        <p:guide pos="2880"/>
      </p:guideLst>
    </p:cSldViewPr>
  </p:slideViewPr>
  <p:outlineViewPr>
    <p:cViewPr>
      <p:scale>
        <a:sx n="33" d="100"/>
        <a:sy n="33" d="100"/>
      </p:scale>
      <p:origin x="36" y="17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CBB323-F866-4DF9-86A0-3EE9CD67C4D1}" type="datetimeFigureOut">
              <a:rPr lang="en-US" smtClean="0"/>
              <a:pPr/>
              <a:t>1/20/2013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D09EF9-2A5A-4768-A008-307231BECE70}" type="slidenum">
              <a:rPr lang="en-US" smtClean="0"/>
              <a:pPr/>
              <a:t>‹#›</a:t>
            </a:fld>
            <a:endParaRPr lang="en-US" dirty="0"/>
          </a:p>
        </p:txBody>
      </p:sp>
    </p:spTree>
    <p:extLst>
      <p:ext uri="{BB962C8B-B14F-4D97-AF65-F5344CB8AC3E}">
        <p14:creationId xmlns:p14="http://schemas.microsoft.com/office/powerpoint/2010/main" val="3054321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the apex of all creation; only mankind is capable of being God’s custodian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created to worship God; also created to work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a:t>
            </a:r>
            <a:r>
              <a:rPr lang="en-US" baseline="0" dirty="0" smtClean="0"/>
              <a:t> are meant to rule the world – should serve man’s purposes, “tend”: harvested for life’s necessities, , must take responsibilities for its failures; abuse is sin against God, not nature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Some things are beyond control – that’s when we learn the difference between us and God</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the apex of all creation; only mankind is capable of being God’s custodian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created to worship God; also created to work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a:t>
            </a:r>
            <a:r>
              <a:rPr lang="en-US" baseline="0" dirty="0" smtClean="0"/>
              <a:t> are meant to rule the world – should serve man’s purposes, “tend”: harvested for life’s necessities, , must take responsibilities for its failures; abuse is sin against God, not nature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Some things are beyond control – that’s when we learn the difference between us and God</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Problems: pollution,</a:t>
            </a:r>
            <a:r>
              <a:rPr lang="en-US" baseline="0" dirty="0" smtClean="0"/>
              <a:t> waste, corruption, </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Problems: pollution,</a:t>
            </a:r>
            <a:r>
              <a:rPr lang="en-US" baseline="0" dirty="0" smtClean="0"/>
              <a:t> waste, corruption, </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the apex of all creation; only mankind is capable of being God’s custodian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created to worship God; also created to work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a:t>
            </a:r>
            <a:r>
              <a:rPr lang="en-US" baseline="0" dirty="0" smtClean="0"/>
              <a:t> are meant to rule the world – should serve man’s purposes, “tend”: harvested for life’s necessities, , must take responsibilities for its failures; abuse is sin against God, not nature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Some things are beyond control – that’s when we learn the difference between us and God</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Problems: pollution,</a:t>
            </a:r>
            <a:r>
              <a:rPr lang="en-US" baseline="0" dirty="0" smtClean="0"/>
              <a:t> waste, corruption, </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the apex of all creation; only mankind is capable of being God’s custodian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created to worship God; also created to work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a:t>
            </a:r>
            <a:r>
              <a:rPr lang="en-US" baseline="0" dirty="0" smtClean="0"/>
              <a:t> are meant to rule the world – should serve man’s purposes, “tend”: harvested for life’s necessities, , must take responsibilities for its failures; abuse is sin against God, not nature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Some things are beyond control – that’s when we learn the difference between us and God</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the apex of all creation; only mankind is capable of being God’s custodian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 are created to worship God; also created to work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Humans</a:t>
            </a:r>
            <a:r>
              <a:rPr lang="en-US" baseline="0" dirty="0" smtClean="0"/>
              <a:t> are meant to rule the world – should serve man’s purposes, “tend”: harvested for life’s necessities, , must take responsibilities for its failures; abuse is sin against God, not nature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Some things are beyond control – that’s when we learn the difference between us and God</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pPr/>
              <a:t>1/20/2013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9144000"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spc="600" dirty="0" smtClean="0">
                <a:solidFill>
                  <a:schemeClr val="bg1"/>
                </a:solidFill>
                <a:effectLst>
                  <a:glow rad="101600">
                    <a:schemeClr val="accent6">
                      <a:lumMod val="50000"/>
                      <a:alpha val="40000"/>
                    </a:schemeClr>
                  </a:glow>
                </a:effectLst>
                <a:latin typeface="Perpetua Titling MT" pitchFamily="18" charset="0"/>
                <a:ea typeface="Batang" pitchFamily="18" charset="-127"/>
                <a:cs typeface="+mj-cs"/>
              </a:rPr>
              <a:t>This is my father’s world</a:t>
            </a:r>
          </a:p>
        </p:txBody>
      </p:sp>
      <p:sp>
        <p:nvSpPr>
          <p:cNvPr id="5" name="Title 3"/>
          <p:cNvSpPr txBox="1">
            <a:spLocks/>
          </p:cNvSpPr>
          <p:nvPr/>
        </p:nvSpPr>
        <p:spPr>
          <a:xfrm>
            <a:off x="3352800" y="228600"/>
            <a:ext cx="5638800" cy="6477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u="none" strike="noStrike" kern="1200" cap="none" spc="0" normalizeH="0" baseline="0" noProof="0" dirty="0">
              <a:ln>
                <a:noFill/>
              </a:ln>
              <a:solidFill>
                <a:schemeClr val="bg1"/>
              </a:solidFill>
              <a:effectLst>
                <a:glow rad="101600">
                  <a:schemeClr val="tx1">
                    <a:alpha val="40000"/>
                  </a:schemeClr>
                </a:glow>
              </a:effectLst>
              <a:uLnTx/>
              <a:uFillTx/>
              <a:latin typeface="Impact" pitchFamily="34" charset="0"/>
              <a:ea typeface="Batang" pitchFamily="18" charset="-127"/>
              <a:cs typeface="+mj-cs"/>
            </a:endParaRPr>
          </a:p>
        </p:txBody>
      </p:sp>
      <p:sp>
        <p:nvSpPr>
          <p:cNvPr id="2" name="TextBox 1"/>
          <p:cNvSpPr txBox="1"/>
          <p:nvPr/>
        </p:nvSpPr>
        <p:spPr>
          <a:xfrm>
            <a:off x="457200" y="3276600"/>
            <a:ext cx="8382000" cy="3139321"/>
          </a:xfrm>
          <a:prstGeom prst="rect">
            <a:avLst/>
          </a:prstGeom>
          <a:noFill/>
        </p:spPr>
        <p:txBody>
          <a:bodyPr wrap="square" rtlCol="0">
            <a:spAutoFit/>
          </a:bodyPr>
          <a:lstStyle/>
          <a:p>
            <a:pPr algn="r"/>
            <a:r>
              <a:rPr lang="en-US" sz="3200" b="1" dirty="0" smtClean="0">
                <a:solidFill>
                  <a:schemeClr val="bg1"/>
                </a:solidFill>
                <a:effectLst>
                  <a:glow rad="101600">
                    <a:schemeClr val="tx1">
                      <a:alpha val="60000"/>
                    </a:schemeClr>
                  </a:glow>
                </a:effectLst>
                <a:latin typeface="Perpetua Titling MT" pitchFamily="18" charset="0"/>
              </a:rPr>
              <a:t>The </a:t>
            </a:r>
            <a:br>
              <a:rPr lang="en-US" sz="3200" b="1" dirty="0" smtClean="0">
                <a:solidFill>
                  <a:schemeClr val="bg1"/>
                </a:solidFill>
                <a:effectLst>
                  <a:glow rad="101600">
                    <a:schemeClr val="tx1">
                      <a:alpha val="60000"/>
                    </a:schemeClr>
                  </a:glow>
                </a:effectLst>
                <a:latin typeface="Perpetua Titling MT" pitchFamily="18" charset="0"/>
              </a:rPr>
            </a:br>
            <a:r>
              <a:rPr lang="en-US" sz="3200" b="1" dirty="0" smtClean="0">
                <a:solidFill>
                  <a:schemeClr val="bg1"/>
                </a:solidFill>
                <a:effectLst>
                  <a:glow rad="101600">
                    <a:schemeClr val="tx1">
                      <a:alpha val="60000"/>
                    </a:schemeClr>
                  </a:glow>
                </a:effectLst>
                <a:latin typeface="Perpetua Titling MT" pitchFamily="18" charset="0"/>
              </a:rPr>
              <a:t>story of</a:t>
            </a:r>
          </a:p>
          <a:p>
            <a:pPr algn="r"/>
            <a:r>
              <a:rPr lang="en-US" sz="6600" b="1" dirty="0" smtClean="0">
                <a:solidFill>
                  <a:schemeClr val="bg1"/>
                </a:solidFill>
                <a:effectLst>
                  <a:glow rad="101600">
                    <a:schemeClr val="tx1">
                      <a:alpha val="60000"/>
                    </a:schemeClr>
                  </a:glow>
                </a:effectLst>
                <a:latin typeface="Perpetua Titling MT" pitchFamily="18" charset="0"/>
              </a:rPr>
              <a:t>Mankind</a:t>
            </a:r>
          </a:p>
          <a:p>
            <a:pPr algn="ctr"/>
            <a:endParaRPr lang="en-US" sz="3200" b="1" dirty="0">
              <a:solidFill>
                <a:schemeClr val="bg1"/>
              </a:solidFill>
              <a:effectLst>
                <a:glow rad="101600">
                  <a:schemeClr val="tx1">
                    <a:alpha val="60000"/>
                  </a:schemeClr>
                </a:glow>
              </a:effectLst>
            </a:endParaRPr>
          </a:p>
          <a:p>
            <a:pPr algn="ctr"/>
            <a:r>
              <a:rPr lang="en-US" sz="3600" b="1" i="1" dirty="0" smtClean="0">
                <a:solidFill>
                  <a:schemeClr val="bg1"/>
                </a:solidFill>
                <a:effectLst>
                  <a:glow rad="101600">
                    <a:schemeClr val="tx1">
                      <a:alpha val="60000"/>
                    </a:schemeClr>
                  </a:glow>
                </a:effectLst>
                <a:latin typeface="Arial Narrow" pitchFamily="34" charset="0"/>
              </a:rPr>
              <a:t>How humans were given custody of the world</a:t>
            </a:r>
            <a:endParaRPr lang="en-US" sz="3600" b="1" i="1" dirty="0">
              <a:solidFill>
                <a:schemeClr val="bg1"/>
              </a:solidFill>
              <a:effectLst>
                <a:glow rad="101600">
                  <a:schemeClr val="tx1">
                    <a:alpha val="60000"/>
                  </a:schemeClr>
                </a:glow>
              </a:effectLst>
              <a:latin typeface="Arial Narrow"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Our mandate</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God rules over His creation</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“The Lord reigns, let the peoples tremble; He is enthroned above the cherubim, let the earth shake!”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(Psalm 99:1)</a:t>
            </a:r>
            <a:endParaRPr lang="en-US" sz="3600" i="1" dirty="0" smtClean="0">
              <a:solidFill>
                <a:schemeClr val="bg1"/>
              </a:solidFill>
              <a:effectLst>
                <a:glow rad="139700">
                  <a:schemeClr val="tx1">
                    <a:alpha val="40000"/>
                  </a:schemeClr>
                </a:glow>
              </a:effectLst>
              <a:latin typeface="Arial Narrow"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He delegated some aspects of that role to us (Genesis 1:28)</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We abdicated to Satan (2 Corinthians 4:4) through sin</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Our mandate</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We are to harvest the world for life’s necessities (Genesis 1:29; 9:3)</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Not for prideful ends (Job 31:24-28)</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Not for selfish ends (1 Timothy 6:17-19)</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We are to subjugate the animals (James 3:7)</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When their power seems beyond us, we trust in Him (Job 41:1-12, 1 Samuel 17:34-36)</a:t>
            </a:r>
          </a:p>
        </p:txBody>
      </p:sp>
    </p:spTree>
    <p:extLst>
      <p:ext uri="{BB962C8B-B14F-4D97-AF65-F5344CB8AC3E}">
        <p14:creationId xmlns:p14="http://schemas.microsoft.com/office/powerpoint/2010/main" val="23116794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Our failure</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Injustice abounds because we avoid accountability for our choices</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“If you see oppression of the poor and denial of justice and righteousness in the province, do not be shocked at the sight; for one official watches over another official, and there are higher officials over them.”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(Ecclesiastes 5:8)</a:t>
            </a:r>
          </a:p>
        </p:txBody>
      </p:sp>
    </p:spTree>
    <p:extLst>
      <p:ext uri="{BB962C8B-B14F-4D97-AF65-F5344CB8AC3E}">
        <p14:creationId xmlns:p14="http://schemas.microsoft.com/office/powerpoint/2010/main" val="29791388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Our failure</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Ugliness abounds because we ignore long-term consequences in pursuit of short-term exploitation (Proverbs 30:18-20)</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“The leech has two daughters, ‘Give,’ ‘Give.’ ”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(Proverbs 30:15)</a:t>
            </a:r>
          </a:p>
        </p:txBody>
      </p:sp>
    </p:spTree>
    <p:extLst>
      <p:ext uri="{BB962C8B-B14F-4D97-AF65-F5344CB8AC3E}">
        <p14:creationId xmlns:p14="http://schemas.microsoft.com/office/powerpoint/2010/main" val="37204171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Our failure</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Violence abounds because we do not respect the greatest creation of all </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“You shall not hate your fellow countryman in your heart; you may surely reprove your neighbor, but shall not incur sin because of him.  You shall not take vengeance, nor bear any grudge against the sons of your people, but you shall love your neighbor as yourself; I am the Lord.”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(Leviticus 19:17-18)</a:t>
            </a:r>
          </a:p>
        </p:txBody>
      </p:sp>
    </p:spTree>
    <p:extLst>
      <p:ext uri="{BB962C8B-B14F-4D97-AF65-F5344CB8AC3E}">
        <p14:creationId xmlns:p14="http://schemas.microsoft.com/office/powerpoint/2010/main" val="8480080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Our failure</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Depravity abounds because we reward people for sinful choices (Isaiah 5:18-23)</a:t>
            </a:r>
            <a:endParaRPr lang="en-US" sz="4000" dirty="0" smtClean="0">
              <a:solidFill>
                <a:schemeClr val="bg1"/>
              </a:solidFill>
              <a:effectLst>
                <a:glow rad="139700">
                  <a:schemeClr val="tx1">
                    <a:alpha val="40000"/>
                  </a:schemeClr>
                </a:glow>
              </a:effectLst>
              <a:latin typeface="Haettenschweiler" pitchFamily="34" charset="0"/>
              <a:cs typeface="Narkisim" pitchFamily="34" charset="-79"/>
            </a:endParaRPr>
          </a:p>
          <a:p>
            <a:pPr lvl="1"/>
            <a:r>
              <a:rPr lang="en-US" sz="4000" dirty="0" smtClean="0">
                <a:solidFill>
                  <a:schemeClr val="bg1"/>
                </a:solidFill>
                <a:effectLst>
                  <a:glow rad="139700">
                    <a:schemeClr val="tx1">
                      <a:alpha val="40000"/>
                    </a:schemeClr>
                  </a:glow>
                </a:effectLst>
                <a:latin typeface="Haettenschweiler" pitchFamily="34" charset="0"/>
                <a:cs typeface="Narkisim" pitchFamily="34" charset="-79"/>
              </a:rPr>
              <a:t>Trusting ourselves for moral decisions (v.21)</a:t>
            </a:r>
          </a:p>
          <a:p>
            <a:pPr lvl="1"/>
            <a:r>
              <a:rPr lang="en-US" sz="4000" dirty="0" smtClean="0">
                <a:solidFill>
                  <a:schemeClr val="bg1"/>
                </a:solidFill>
                <a:effectLst>
                  <a:glow rad="139700">
                    <a:schemeClr val="tx1">
                      <a:alpha val="40000"/>
                    </a:schemeClr>
                  </a:glow>
                </a:effectLst>
                <a:latin typeface="Haettenschweiler" pitchFamily="34" charset="0"/>
                <a:cs typeface="Narkisim" pitchFamily="34" charset="-79"/>
              </a:rPr>
              <a:t>Honoring people for excessive behavior (v.22)</a:t>
            </a:r>
          </a:p>
          <a:p>
            <a:pPr lvl="1"/>
            <a:r>
              <a:rPr lang="en-US" sz="4000" dirty="0" smtClean="0">
                <a:solidFill>
                  <a:schemeClr val="bg1"/>
                </a:solidFill>
                <a:effectLst>
                  <a:glow rad="139700">
                    <a:schemeClr val="tx1">
                      <a:alpha val="40000"/>
                    </a:schemeClr>
                  </a:glow>
                </a:effectLst>
                <a:latin typeface="Haettenschweiler" pitchFamily="34" charset="0"/>
                <a:cs typeface="Narkisim" pitchFamily="34" charset="-79"/>
              </a:rPr>
              <a:t>Waiting for God to fix things, and assuming they must not be broken if He doesn’t (v.19)</a:t>
            </a:r>
          </a:p>
        </p:txBody>
      </p:sp>
    </p:spTree>
    <p:extLst>
      <p:ext uri="{BB962C8B-B14F-4D97-AF65-F5344CB8AC3E}">
        <p14:creationId xmlns:p14="http://schemas.microsoft.com/office/powerpoint/2010/main" val="375299302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Our stewardship</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God’s gifts should be used responsibly </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Abilities (1 Peter 4:10)</a:t>
            </a:r>
          </a:p>
          <a:p>
            <a:pPr lvl="1"/>
            <a:r>
              <a:rPr lang="en-US" sz="4400" dirty="0">
                <a:solidFill>
                  <a:schemeClr val="bg1"/>
                </a:solidFill>
                <a:effectLst>
                  <a:glow rad="139700">
                    <a:schemeClr val="tx1">
                      <a:alpha val="40000"/>
                    </a:schemeClr>
                  </a:glow>
                </a:effectLst>
                <a:latin typeface="Haettenschweiler" pitchFamily="34" charset="0"/>
                <a:cs typeface="Narkisim" pitchFamily="34" charset="-79"/>
              </a:rPr>
              <a:t>P</a:t>
            </a:r>
            <a:r>
              <a:rPr lang="en-US" sz="4400" dirty="0" smtClean="0">
                <a:solidFill>
                  <a:schemeClr val="bg1"/>
                </a:solidFill>
                <a:effectLst>
                  <a:glow rad="139700">
                    <a:schemeClr val="tx1">
                      <a:alpha val="40000"/>
                    </a:schemeClr>
                  </a:glow>
                </a:effectLst>
                <a:latin typeface="Haettenschweiler" pitchFamily="34" charset="0"/>
                <a:cs typeface="Narkisim" pitchFamily="34" charset="-79"/>
              </a:rPr>
              <a:t>ossessions (Matthew 24:45-47)</a:t>
            </a:r>
          </a:p>
          <a:p>
            <a:pPr lvl="1"/>
            <a:r>
              <a:rPr lang="en-US" sz="4400" dirty="0">
                <a:solidFill>
                  <a:schemeClr val="bg1"/>
                </a:solidFill>
                <a:effectLst>
                  <a:glow rad="139700">
                    <a:schemeClr val="tx1">
                      <a:alpha val="40000"/>
                    </a:schemeClr>
                  </a:glow>
                </a:effectLst>
                <a:latin typeface="Haettenschweiler" pitchFamily="34" charset="0"/>
                <a:cs typeface="Narkisim" pitchFamily="34" charset="-79"/>
              </a:rPr>
              <a:t>T</a:t>
            </a:r>
            <a:r>
              <a:rPr lang="en-US" sz="4400" dirty="0" smtClean="0">
                <a:solidFill>
                  <a:schemeClr val="bg1"/>
                </a:solidFill>
                <a:effectLst>
                  <a:glow rad="139700">
                    <a:schemeClr val="tx1">
                      <a:alpha val="40000"/>
                    </a:schemeClr>
                  </a:glow>
                </a:effectLst>
                <a:latin typeface="Haettenschweiler" pitchFamily="34" charset="0"/>
                <a:cs typeface="Narkisim" pitchFamily="34" charset="-79"/>
              </a:rPr>
              <a:t>he gospel (1 Corinthians 4:4)</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God condemns reckless destruction as self-centered and petty (Jonah 4:11)</a:t>
            </a:r>
          </a:p>
        </p:txBody>
      </p:sp>
    </p:spTree>
    <p:extLst>
      <p:ext uri="{BB962C8B-B14F-4D97-AF65-F5344CB8AC3E}">
        <p14:creationId xmlns:p14="http://schemas.microsoft.com/office/powerpoint/2010/main" val="40810300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Our stewardship</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Proper use is not reckless </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Harvesting materials (1 Chronicles 22:14)</a:t>
            </a:r>
          </a:p>
          <a:p>
            <a:pPr lvl="1"/>
            <a:r>
              <a:rPr lang="en-US" sz="4400" dirty="0" smtClean="0">
                <a:solidFill>
                  <a:schemeClr val="bg1"/>
                </a:solidFill>
                <a:effectLst>
                  <a:glow rad="139700">
                    <a:schemeClr val="tx1">
                      <a:alpha val="40000"/>
                    </a:schemeClr>
                  </a:glow>
                </a:effectLst>
                <a:latin typeface="Haettenschweiler" pitchFamily="34" charset="0"/>
                <a:cs typeface="Narkisim" pitchFamily="34" charset="-79"/>
              </a:rPr>
              <a:t>Harvesting animals (2 Chronicles 7:4)</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Abusing our trust is a sin against our Father, not our “mother”</a:t>
            </a:r>
          </a:p>
        </p:txBody>
      </p:sp>
    </p:spTree>
    <p:extLst>
      <p:ext uri="{BB962C8B-B14F-4D97-AF65-F5344CB8AC3E}">
        <p14:creationId xmlns:p14="http://schemas.microsoft.com/office/powerpoint/2010/main" val="382624464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146222</TotalTime>
  <Words>815</Words>
  <Application>Microsoft Office PowerPoint</Application>
  <PresentationFormat>On-screen Show (4:3)</PresentationFormat>
  <Paragraphs>74</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these bones live?”</dc:title>
  <dc:creator>Owner</dc:creator>
  <cp:lastModifiedBy>Hal</cp:lastModifiedBy>
  <cp:revision>355</cp:revision>
  <dcterms:created xsi:type="dcterms:W3CDTF">2009-04-29T19:08:37Z</dcterms:created>
  <dcterms:modified xsi:type="dcterms:W3CDTF">2013-01-21T04:32:23Z</dcterms:modified>
</cp:coreProperties>
</file>